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26B244-4ADA-46CC-B840-07AEAD81F361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5BD88D-A9CC-45C3-9F56-DD2F8CA1F0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gif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hyperlink" Target="http://grafikus.ru/plot3d?run=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hyperlink" Target="http://grafikus.ru/plot2d?run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Математический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цветник: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Розы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Гвидо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Гранди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5157192"/>
            <a:ext cx="4067944" cy="15567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Выполнила: ученица 10 «А» класса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МОБУ «Лицея №8»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Дятлова Виктория.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Учитель: Крюкова О.Е.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F =19.7 K = 31.4.png"/>
          <p:cNvPicPr>
            <a:picLocks noChangeAspect="1"/>
          </p:cNvPicPr>
          <p:nvPr/>
        </p:nvPicPr>
        <p:blipFill>
          <a:blip r:embed="rId2" cstate="print"/>
          <a:srcRect l="52362" t="31100" r="9051" b="15981"/>
          <a:stretch>
            <a:fillRect/>
          </a:stretch>
        </p:blipFill>
        <p:spPr>
          <a:xfrm>
            <a:off x="4716016" y="188640"/>
            <a:ext cx="1872208" cy="160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F =57.1 K = 47.png"/>
          <p:cNvPicPr>
            <a:picLocks noChangeAspect="1"/>
          </p:cNvPicPr>
          <p:nvPr/>
        </p:nvPicPr>
        <p:blipFill>
          <a:blip r:embed="rId3" cstate="print"/>
          <a:srcRect l="53150" t="32360" r="5901" b="15981"/>
          <a:stretch>
            <a:fillRect/>
          </a:stretch>
        </p:blipFill>
        <p:spPr>
          <a:xfrm>
            <a:off x="2411760" y="131864"/>
            <a:ext cx="2088232" cy="1646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 =57.1 K = 57.png"/>
          <p:cNvPicPr>
            <a:picLocks noChangeAspect="1"/>
          </p:cNvPicPr>
          <p:nvPr/>
        </p:nvPicPr>
        <p:blipFill>
          <a:blip r:embed="rId4" cstate="print"/>
          <a:srcRect l="56299" t="31648" r="19288" b="30119"/>
          <a:stretch>
            <a:fillRect/>
          </a:stretch>
        </p:blipFill>
        <p:spPr>
          <a:xfrm>
            <a:off x="251520" y="188640"/>
            <a:ext cx="1961498" cy="1581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F =57.1 K = 75.png"/>
          <p:cNvPicPr>
            <a:picLocks noChangeAspect="1"/>
          </p:cNvPicPr>
          <p:nvPr/>
        </p:nvPicPr>
        <p:blipFill>
          <a:blip r:embed="rId5" cstate="print"/>
          <a:srcRect l="52362" t="33620" r="8263" b="17240"/>
          <a:stretch>
            <a:fillRect/>
          </a:stretch>
        </p:blipFill>
        <p:spPr>
          <a:xfrm>
            <a:off x="6876256" y="116632"/>
            <a:ext cx="2056844" cy="1604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F =57.1 K = 89.png"/>
          <p:cNvPicPr>
            <a:picLocks noChangeAspect="1"/>
          </p:cNvPicPr>
          <p:nvPr/>
        </p:nvPicPr>
        <p:blipFill>
          <a:blip r:embed="rId6" cstate="print"/>
          <a:srcRect l="53150" t="32360" r="12201" b="22280"/>
          <a:stretch>
            <a:fillRect/>
          </a:stretch>
        </p:blipFill>
        <p:spPr>
          <a:xfrm>
            <a:off x="467544" y="3284984"/>
            <a:ext cx="2288254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 =57.1 K = 59.png"/>
          <p:cNvPicPr>
            <a:picLocks noChangeAspect="1"/>
          </p:cNvPicPr>
          <p:nvPr/>
        </p:nvPicPr>
        <p:blipFill>
          <a:blip r:embed="rId7" cstate="print"/>
          <a:srcRect l="53150" t="33620" r="8263" b="17240"/>
          <a:stretch>
            <a:fillRect/>
          </a:stretch>
        </p:blipFill>
        <p:spPr>
          <a:xfrm>
            <a:off x="1907704" y="4509120"/>
            <a:ext cx="2232248" cy="1776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188640"/>
            <a:ext cx="80648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Розы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Гвидо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Гранди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нашли свое применение в технике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частности, если некоторая точка совершает колебание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вдоль прямой, вращающейся с постоянной скоростью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вокруг неподвижной точки — центра колебаний, то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траектория этой точки будет розой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231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64288" y="332656"/>
            <a:ext cx="1656184" cy="3312368"/>
          </a:xfrm>
          <a:prstGeom prst="rect">
            <a:avLst/>
          </a:prstGeom>
        </p:spPr>
      </p:pic>
      <p:pic>
        <p:nvPicPr>
          <p:cNvPr id="4" name="Рисунок 3" descr="60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32040" y="1700808"/>
            <a:ext cx="1944216" cy="1944216"/>
          </a:xfrm>
          <a:prstGeom prst="rect">
            <a:avLst/>
          </a:prstGeom>
        </p:spPr>
      </p:pic>
      <p:pic>
        <p:nvPicPr>
          <p:cNvPr id="5" name="Рисунок 4" descr="1293_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968232"/>
            <a:ext cx="4688340" cy="2290233"/>
          </a:xfrm>
          <a:prstGeom prst="rect">
            <a:avLst/>
          </a:prstGeom>
        </p:spPr>
      </p:pic>
      <p:pic>
        <p:nvPicPr>
          <p:cNvPr id="6" name="Рисунок 5" descr="2244816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2420888"/>
            <a:ext cx="4008771" cy="3836144"/>
          </a:xfrm>
          <a:prstGeom prst="rect">
            <a:avLst/>
          </a:prstGeom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95536" y="6273225"/>
            <a:ext cx="83164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Кривая применяется при нарезке зубчатых передач и при описании движения галактических объектов относительно произвольной точки галактики (Земля).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188640"/>
            <a:ext cx="2706254" cy="101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 и задачи:</a:t>
            </a:r>
            <a:r>
              <a:rPr kumimoji="0" lang="ru-RU" sz="2800" b="1" i="0" u="none" strike="noStrike" cap="none" normalizeH="0" dirty="0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23528" y="1268760"/>
            <a:ext cx="849694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данной работы: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ознакомиться с семейством роз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Гвидо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Гранди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  построить график частного случая роз - трилистника в трехмерных координатах с помощью сервиса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Grafikus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Изучить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понятие циклоидальной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кривой;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розы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Гвидо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Гранди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изучить 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свойства;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некоторые кривые и найти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связь;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Построить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семейство роз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Гранди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Microsoft Excel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двумерном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пространстве;</a:t>
            </a:r>
          </a:p>
          <a:p>
            <a:pPr lvl="0">
              <a:buFont typeface="Wingdings" pitchFamily="2" charset="2"/>
              <a:buChar char="q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частный случай роз – трилистник и изобразить его в различных программах, а также в трехмерном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пространстве;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548099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Плоская кривая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все точки которой лежат в одной плоскости.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1225689"/>
            <a:ext cx="7920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Способы задания 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плоской кривой: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декартовых координатах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Неявное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задание: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у =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(в параметрическом виде);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Функции   предполагаются непрерывно дифференцируемыми. При неявном задании точка кривой будет обыкновенной, если в её окрестности функция  имеет непрерывные частные производные , не равные нулю одновременно.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полярных координатах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Все функции F(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мы будем предполагать непрерывными и имеющими производные 1-го, 2-го порядка, а в нужных случаях и высшего порядка по аргументам.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342528"/>
            <a:ext cx="8496944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иклоидальные кривые 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трохоида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(частный случай — циклоида) —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окружность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катится по прямой;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эпитрохоида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(эпициклоида) —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окружность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катится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внешней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стороне другой окружности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гипотрохоида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(гипоциклоида) — по внутренней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стороне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kumimoji="0" lang="ru-RU" sz="200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трохоида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79712" y="1340768"/>
            <a:ext cx="2808312" cy="1512168"/>
          </a:xfrm>
          <a:prstGeom prst="rect">
            <a:avLst/>
          </a:prstGeom>
        </p:spPr>
      </p:pic>
      <p:pic>
        <p:nvPicPr>
          <p:cNvPr id="5" name="Рисунок 4" descr="Ц2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84168" y="548680"/>
            <a:ext cx="2327910" cy="711200"/>
          </a:xfrm>
          <a:prstGeom prst="rect">
            <a:avLst/>
          </a:prstGeom>
        </p:spPr>
      </p:pic>
      <p:pic>
        <p:nvPicPr>
          <p:cNvPr id="6" name="Рисунок 5" descr="Ц3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84168" y="1340768"/>
            <a:ext cx="2327910" cy="741680"/>
          </a:xfrm>
          <a:prstGeom prst="rect">
            <a:avLst/>
          </a:prstGeom>
        </p:spPr>
      </p:pic>
      <p:pic>
        <p:nvPicPr>
          <p:cNvPr id="7" name="Рисунок 6" descr="Ц4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12160" y="2204864"/>
            <a:ext cx="2327910" cy="731520"/>
          </a:xfrm>
          <a:prstGeom prst="rect">
            <a:avLst/>
          </a:prstGeom>
        </p:spPr>
      </p:pic>
      <p:pic>
        <p:nvPicPr>
          <p:cNvPr id="8" name="Рисунок 7" descr="эпитрохоида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40152" y="3212976"/>
            <a:ext cx="2376264" cy="2088232"/>
          </a:xfrm>
          <a:prstGeom prst="rect">
            <a:avLst/>
          </a:prstGeom>
        </p:spPr>
      </p:pic>
      <p:pic>
        <p:nvPicPr>
          <p:cNvPr id="9" name="Рисунок 8" descr="Э1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5536" y="4005064"/>
            <a:ext cx="1152128" cy="1216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Э2.pn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35696" y="4077072"/>
            <a:ext cx="1008112" cy="1080120"/>
          </a:xfrm>
          <a:prstGeom prst="rect">
            <a:avLst/>
          </a:prstGeom>
        </p:spPr>
      </p:pic>
      <p:pic>
        <p:nvPicPr>
          <p:cNvPr id="12" name="Рисунок 11" descr="Э3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131840" y="4077072"/>
            <a:ext cx="864096" cy="1116960"/>
          </a:xfrm>
          <a:prstGeom prst="rect">
            <a:avLst/>
          </a:prstGeom>
        </p:spPr>
      </p:pic>
      <p:pic>
        <p:nvPicPr>
          <p:cNvPr id="13" name="Рисунок 12" descr="Э4.pn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283968" y="4077072"/>
            <a:ext cx="936104" cy="1080904"/>
          </a:xfrm>
          <a:prstGeom prst="rect">
            <a:avLst/>
          </a:prstGeom>
        </p:spPr>
      </p:pic>
      <p:pic>
        <p:nvPicPr>
          <p:cNvPr id="14" name="Рисунок 13" descr="Hypotrochoid2.gif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23528" y="5661248"/>
            <a:ext cx="1131059" cy="1053336"/>
          </a:xfrm>
          <a:prstGeom prst="rect">
            <a:avLst/>
          </a:prstGeom>
        </p:spPr>
      </p:pic>
      <p:pic>
        <p:nvPicPr>
          <p:cNvPr id="15" name="Рисунок 14" descr="22.png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403648" y="5661248"/>
            <a:ext cx="1224136" cy="1052736"/>
          </a:xfrm>
          <a:prstGeom prst="rect">
            <a:avLst/>
          </a:prstGeom>
        </p:spPr>
      </p:pic>
      <p:pic>
        <p:nvPicPr>
          <p:cNvPr id="16" name="Рисунок 15" descr="33.png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627784" y="5661248"/>
            <a:ext cx="1080120" cy="1013584"/>
          </a:xfrm>
          <a:prstGeom prst="rect">
            <a:avLst/>
          </a:prstGeom>
        </p:spPr>
      </p:pic>
      <p:pic>
        <p:nvPicPr>
          <p:cNvPr id="17" name="Рисунок 16" descr="44.png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707904" y="5661248"/>
            <a:ext cx="1080120" cy="1008112"/>
          </a:xfrm>
          <a:prstGeom prst="rect">
            <a:avLst/>
          </a:prstGeom>
        </p:spPr>
      </p:pic>
      <p:pic>
        <p:nvPicPr>
          <p:cNvPr id="18" name="Рисунок 17" descr="Г1.png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220073" y="5661248"/>
            <a:ext cx="1080120" cy="1009392"/>
          </a:xfrm>
          <a:prstGeom prst="rect">
            <a:avLst/>
          </a:prstGeom>
        </p:spPr>
      </p:pic>
      <p:pic>
        <p:nvPicPr>
          <p:cNvPr id="19" name="Рисунок 18" descr="Г2.png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300192" y="5661248"/>
            <a:ext cx="1008112" cy="980728"/>
          </a:xfrm>
          <a:prstGeom prst="rect">
            <a:avLst/>
          </a:prstGeom>
        </p:spPr>
      </p:pic>
      <p:pic>
        <p:nvPicPr>
          <p:cNvPr id="20" name="Рисунок 19" descr="Г3.png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308305" y="5661248"/>
            <a:ext cx="936104" cy="993264"/>
          </a:xfrm>
          <a:prstGeom prst="rect">
            <a:avLst/>
          </a:prstGeom>
        </p:spPr>
      </p:pic>
      <p:pic>
        <p:nvPicPr>
          <p:cNvPr id="21" name="Рисунок 20" descr="Г4.png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211061" y="5661248"/>
            <a:ext cx="932939" cy="1008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60648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Семейство роз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Гранди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имеет свойство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которое в природе не сразу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заметишь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sin (k) │≤ 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,то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вся кривая расположена внутри круга единичного радиуса.</a:t>
            </a:r>
          </a:p>
        </p:txBody>
      </p:sp>
      <p:pic>
        <p:nvPicPr>
          <p:cNvPr id="6" name="Рисунок 5" descr="Безымянный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35896" y="3573016"/>
            <a:ext cx="4968552" cy="3056384"/>
          </a:xfrm>
          <a:prstGeom prst="rect">
            <a:avLst/>
          </a:prstGeom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79512" y="1618928"/>
            <a:ext cx="75963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войства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четырехлепестковой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розы:</a:t>
            </a:r>
            <a:endParaRPr lang="en-US" sz="2000" u="sng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четырехлепестковая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роза есть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геометрическое место оснований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перпендикуляров, опущенных из начала координат на отрезок длиной 1, концы которого скользят по координатным осям;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 площадь, ограничиваемая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четырехлепестковой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розой,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равна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π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1306480160_24.png"/>
          <p:cNvPicPr>
            <a:picLocks noChangeAspect="1"/>
          </p:cNvPicPr>
          <p:nvPr/>
        </p:nvPicPr>
        <p:blipFill>
          <a:blip r:embed="rId3" cstate="print"/>
          <a:srcRect b="10709"/>
          <a:stretch>
            <a:fillRect/>
          </a:stretch>
        </p:blipFill>
        <p:spPr>
          <a:xfrm>
            <a:off x="4572000" y="980728"/>
            <a:ext cx="3715968" cy="1800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28177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3816424" cy="3456384"/>
          </a:xfrm>
          <a:prstGeom prst="rect">
            <a:avLst/>
          </a:prstGeom>
        </p:spPr>
      </p:pic>
      <p:pic>
        <p:nvPicPr>
          <p:cNvPr id="3" name="Рисунок 2" descr="4328179.jpeg"/>
          <p:cNvPicPr/>
          <p:nvPr/>
        </p:nvPicPr>
        <p:blipFill>
          <a:blip r:embed="rId3" cstate="print"/>
          <a:srcRect b="9399"/>
          <a:stretch>
            <a:fillRect/>
          </a:stretch>
        </p:blipFill>
        <p:spPr>
          <a:xfrm>
            <a:off x="4283968" y="3933056"/>
            <a:ext cx="3384376" cy="1944216"/>
          </a:xfrm>
          <a:prstGeom prst="rect">
            <a:avLst/>
          </a:prstGeom>
        </p:spPr>
      </p:pic>
      <p:pic>
        <p:nvPicPr>
          <p:cNvPr id="4" name="Рисунок 3" descr="4328211.jpeg"/>
          <p:cNvPicPr/>
          <p:nvPr/>
        </p:nvPicPr>
        <p:blipFill>
          <a:blip r:embed="rId4" cstate="print"/>
          <a:srcRect b="8670"/>
          <a:stretch>
            <a:fillRect/>
          </a:stretch>
        </p:blipFill>
        <p:spPr>
          <a:xfrm>
            <a:off x="5652120" y="332656"/>
            <a:ext cx="2957830" cy="25501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3501008"/>
            <a:ext cx="2299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Спираль</a:t>
            </a:r>
            <a:r>
              <a:rPr lang="en-US" i="1" dirty="0"/>
              <a:t> </a:t>
            </a:r>
            <a:r>
              <a:rPr lang="en-US" i="1" dirty="0" err="1"/>
              <a:t>Архимеда</a:t>
            </a:r>
            <a:r>
              <a:rPr lang="en-US" i="1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5589240"/>
            <a:ext cx="31088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Логарифмическая</a:t>
            </a:r>
            <a:r>
              <a:rPr lang="en-US" i="1" dirty="0"/>
              <a:t> </a:t>
            </a:r>
            <a:r>
              <a:rPr lang="en-US" i="1" dirty="0" err="1"/>
              <a:t>спираль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308304" y="2924944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Кардиоида</a:t>
            </a: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66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712" y="6021288"/>
            <a:ext cx="8453288" cy="576064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876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020272" y="3284984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/>
                <a:cs typeface="Times New Roman"/>
              </a:rPr>
              <a:t>p</a:t>
            </a:r>
            <a:r>
              <a:rPr lang="en-US" dirty="0" smtClean="0">
                <a:latin typeface="Times New Roman"/>
                <a:cs typeface="Times New Roman"/>
              </a:rPr>
              <a:t> = 2(1- </a:t>
            </a:r>
            <a:r>
              <a:rPr lang="en-US" dirty="0" err="1" smtClean="0">
                <a:latin typeface="Times New Roman"/>
                <a:cs typeface="Times New Roman"/>
              </a:rPr>
              <a:t>cos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l-GR" dirty="0" smtClean="0">
                <a:latin typeface="Times New Roman"/>
                <a:cs typeface="Times New Roman"/>
              </a:rPr>
              <a:t>φ</a:t>
            </a:r>
            <a:r>
              <a:rPr lang="en-US" dirty="0" smtClean="0">
                <a:latin typeface="Times New Roman"/>
                <a:cs typeface="Times New Roman"/>
              </a:rPr>
              <a:t>)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115616" y="4077072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/>
                <a:cs typeface="Times New Roman"/>
              </a:rPr>
              <a:t>ρ</a:t>
            </a:r>
            <a:r>
              <a:rPr lang="en-US" dirty="0" smtClean="0">
                <a:latin typeface="Times New Roman"/>
                <a:cs typeface="Times New Roman"/>
              </a:rPr>
              <a:t>= φ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260648"/>
            <a:ext cx="52565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Трилистник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(является частным случаем роз)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кривая, задаваемая уравнением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 descr="Безымянный.png"/>
          <p:cNvPicPr/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46935" t="3023" r="20556" b="69070"/>
          <a:stretch>
            <a:fillRect/>
          </a:stretch>
        </p:blipFill>
        <p:spPr>
          <a:xfrm>
            <a:off x="6012160" y="188640"/>
            <a:ext cx="1889760" cy="172148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Рисунок 4" descr="Трехлепестковая).png"/>
          <p:cNvPicPr/>
          <p:nvPr/>
        </p:nvPicPr>
        <p:blipFill>
          <a:blip r:embed="rId3" cstate="print"/>
          <a:srcRect l="48040" t="28161" r="1647" b="14061"/>
          <a:stretch>
            <a:fillRect/>
          </a:stretch>
        </p:blipFill>
        <p:spPr>
          <a:xfrm>
            <a:off x="539552" y="2204864"/>
            <a:ext cx="6048672" cy="4464496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1484784"/>
            <a:ext cx="2339752" cy="89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en-US" sz="2000" b="1" i="0" u="none" strike="noStrike" cap="none" normalizeH="0" baseline="0" dirty="0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icrosoft </a:t>
            </a:r>
            <a:r>
              <a:rPr kumimoji="0" lang="en-US" sz="2000" b="1" i="0" u="none" strike="noStrike" cap="none" normalizeH="0" baseline="0" dirty="0" smtClean="0" bmk="_Toc378947756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Excel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732240" y="5661248"/>
            <a:ext cx="23042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Типы диаграмм: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точечная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поверхность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лепестковая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34888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1880" y="2348880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4437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23528" y="188640"/>
            <a:ext cx="2339752" cy="89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 bmk="">
                <a:solidFill>
                  <a:srgbClr val="365F9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Pascal ABC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11560" y="5445224"/>
          <a:ext cx="2832100" cy="865187"/>
        </p:xfrm>
        <a:graphic>
          <a:graphicData uri="http://schemas.openxmlformats.org/presentationml/2006/ole">
            <p:oleObj spid="_x0000_s22532" name="Объект упаковщика для оболочки" showAsIcon="1" r:id="rId3" imgW="2832120" imgH="865080" progId="Package">
              <p:embed/>
            </p:oleObj>
          </a:graphicData>
        </a:graphic>
      </p:graphicFrame>
      <p:pic>
        <p:nvPicPr>
          <p:cNvPr id="9" name="Рисунок 8" descr="Безымянный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1520" y="908720"/>
            <a:ext cx="5789627" cy="3952840"/>
          </a:xfrm>
          <a:prstGeom prst="rect">
            <a:avLst/>
          </a:prstGeom>
        </p:spPr>
      </p:pic>
      <p:pic>
        <p:nvPicPr>
          <p:cNvPr id="4" name="Рисунок 3" descr="Безымянный.png"/>
          <p:cNvPicPr/>
          <p:nvPr/>
        </p:nvPicPr>
        <p:blipFill>
          <a:blip r:embed="rId4" cstate="print"/>
          <a:srcRect l="43000" t="22641" r="14834" b="18329"/>
          <a:stretch>
            <a:fillRect/>
          </a:stretch>
        </p:blipFill>
        <p:spPr>
          <a:xfrm>
            <a:off x="4067944" y="1916832"/>
            <a:ext cx="4752528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23528" y="-5269"/>
            <a:ext cx="7488832" cy="104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</a:t>
            </a:r>
            <a:r>
              <a:rPr kumimoji="0" lang="ru-RU" sz="2400" b="1" i="0" u="none" strike="noStrike" cap="none" normalizeH="0" baseline="0" dirty="0" err="1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rafikus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(двумерное и</a:t>
            </a:r>
            <a:r>
              <a:rPr kumimoji="0" lang="ru-RU" sz="2400" b="1" i="0" u="none" strike="noStrike" cap="none" normalizeH="0" dirty="0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трехмерное изображение)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1363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72200" y="6093296"/>
            <a:ext cx="2497032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Трилистник 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980728"/>
            <a:ext cx="3512738" cy="2587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3645024"/>
            <a:ext cx="2520280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Трилистник 2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D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33.png"/>
          <p:cNvPicPr/>
          <p:nvPr/>
        </p:nvPicPr>
        <p:blipFill>
          <a:blip r:embed="rId5" cstate="print"/>
          <a:srcRect l="7280" t="20601" r="20988" b="17229"/>
          <a:stretch>
            <a:fillRect/>
          </a:stretch>
        </p:blipFill>
        <p:spPr>
          <a:xfrm>
            <a:off x="5580112" y="2132856"/>
            <a:ext cx="3312368" cy="2160240"/>
          </a:xfrm>
          <a:prstGeom prst="rect">
            <a:avLst/>
          </a:prstGeom>
        </p:spPr>
      </p:pic>
      <p:pic>
        <p:nvPicPr>
          <p:cNvPr id="11" name="Рисунок 10" descr="44.png"/>
          <p:cNvPicPr/>
          <p:nvPr/>
        </p:nvPicPr>
        <p:blipFill>
          <a:blip r:embed="rId6" cstate="print"/>
          <a:srcRect l="31226" t="26243" r="21730" b="23497"/>
          <a:stretch>
            <a:fillRect/>
          </a:stretch>
        </p:blipFill>
        <p:spPr>
          <a:xfrm>
            <a:off x="4283968" y="1052736"/>
            <a:ext cx="2520280" cy="1656184"/>
          </a:xfrm>
          <a:prstGeom prst="rect">
            <a:avLst/>
          </a:prstGeom>
        </p:spPr>
      </p:pic>
      <p:pic>
        <p:nvPicPr>
          <p:cNvPr id="9" name="Рисунок 8" descr="55.png"/>
          <p:cNvPicPr/>
          <p:nvPr/>
        </p:nvPicPr>
        <p:blipFill>
          <a:blip r:embed="rId7" cstate="print"/>
          <a:srcRect l="27337" t="18109" r="19125" b="19417"/>
          <a:stretch>
            <a:fillRect/>
          </a:stretch>
        </p:blipFill>
        <p:spPr>
          <a:xfrm>
            <a:off x="5076056" y="4221088"/>
            <a:ext cx="3168352" cy="172819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23528" y="5013176"/>
            <a:ext cx="463300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( u, v) = </a:t>
            </a: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cos(u)*cos(v)+3*cos(u)*(1.5+sin(1.5*u)/2)</a:t>
            </a: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( u, v) = </a:t>
            </a: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sin(u)*cos(v)+3*sin(u)*(1.5+sin(1.5*u)/2)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( u, v) = sin(v)+2*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(1.5*u)</a:t>
            </a: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параметр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u  [  -2*pi ; 2*pi  ]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параметр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     [  - pi ; pi ]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225</TotalTime>
  <Words>421</Words>
  <Application>Microsoft Office PowerPoint</Application>
  <PresentationFormat>Экран (4:3)</PresentationFormat>
  <Paragraphs>88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Трек</vt:lpstr>
      <vt:lpstr>Пакет</vt:lpstr>
      <vt:lpstr>Математический цветник:  Розы Гвидо Гранди 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цветник :  Розы Гвидо Гранди</dc:title>
  <dc:creator>Вика</dc:creator>
  <cp:lastModifiedBy>Вика</cp:lastModifiedBy>
  <cp:revision>23</cp:revision>
  <dcterms:created xsi:type="dcterms:W3CDTF">2014-03-09T14:05:42Z</dcterms:created>
  <dcterms:modified xsi:type="dcterms:W3CDTF">2014-03-09T17:50:51Z</dcterms:modified>
</cp:coreProperties>
</file>